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3"/>
  </p:sldMasterIdLst>
  <p:notesMasterIdLst>
    <p:notesMasterId r:id="rId17"/>
  </p:notesMasterIdLst>
  <p:handoutMasterIdLst>
    <p:handoutMasterId r:id="rId18"/>
  </p:handoutMasterIdLst>
  <p:sldIdLst>
    <p:sldId id="257" r:id="rId4"/>
    <p:sldId id="263" r:id="rId5"/>
    <p:sldId id="1690" r:id="rId6"/>
    <p:sldId id="1697" r:id="rId7"/>
    <p:sldId id="1698" r:id="rId8"/>
    <p:sldId id="1564" r:id="rId9"/>
    <p:sldId id="1696" r:id="rId10"/>
    <p:sldId id="1692" r:id="rId11"/>
    <p:sldId id="1695" r:id="rId12"/>
    <p:sldId id="1694" r:id="rId13"/>
    <p:sldId id="265" r:id="rId14"/>
    <p:sldId id="261" r:id="rId15"/>
    <p:sldId id="260"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msgraph overview" id="{253E8F9A-589E-934C-85A6-A7F745F9EC2D}">
          <p14:sldIdLst>
            <p14:sldId id="1690"/>
            <p14:sldId id="1697"/>
            <p14:sldId id="1698"/>
            <p14:sldId id="1564"/>
          </p14:sldIdLst>
        </p14:section>
        <p14:section name="iOS overview" id="{0E57BD4B-A481-2C4D-A7D6-95803AC9D450}">
          <p14:sldIdLst>
            <p14:sldId id="1696"/>
            <p14:sldId id="1692"/>
            <p14:sldId id="1695"/>
            <p14:sldId id="1694"/>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52" autoAdjust="0"/>
    <p:restoredTop sz="65655" autoAdjust="0"/>
  </p:normalViewPr>
  <p:slideViewPr>
    <p:cSldViewPr snapToGrid="0">
      <p:cViewPr varScale="1">
        <p:scale>
          <a:sx n="141" d="100"/>
          <a:sy n="141" d="100"/>
        </p:scale>
        <p:origin x="400" y="20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2272"/>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1.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6/12/19 9:14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6/12/19 9:14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6/12/19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6/12/19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6/12/19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6/12/19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8107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6/12/19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044407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6/12/19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61718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Microsoft Open Tech group provides a native iOS SDK for the Microsoft Graph that is available on GitHub</a:t>
            </a:r>
          </a:p>
          <a:p>
            <a:pPr marL="171450" indent="-171450">
              <a:buFont typeface="Arial" panose="020B0604020202020204" pitchFamily="34" charset="0"/>
              <a:buChar char="•"/>
            </a:pPr>
            <a:r>
              <a:rPr lang="en-US" dirty="0"/>
              <a:t>Developers can leverage ADAL (for the Azure AD v1 authentication endpoint) or MSAL (for the Azure AD v2 authentication endpoint) in their application depending on the type of application </a:t>
            </a:r>
          </a:p>
          <a:p>
            <a:pPr marL="388712" lvl="1" indent="-171450">
              <a:buFont typeface="Arial" panose="020B0604020202020204" pitchFamily="34" charset="0"/>
              <a:buChar char="•"/>
            </a:pPr>
            <a:r>
              <a:rPr lang="en-US" dirty="0"/>
              <a:t>However the MSAL &amp; Graph iOS SDKs are not currently compatible</a:t>
            </a:r>
          </a:p>
          <a:p>
            <a:pPr marL="171450" indent="-171450">
              <a:buFont typeface="Arial" panose="020B0604020202020204" pitchFamily="34" charset="0"/>
              <a:buChar char="•"/>
            </a:pPr>
            <a:r>
              <a:rPr lang="en-US" dirty="0"/>
              <a:t>What’s the development story look like for iOS apps?</a:t>
            </a:r>
          </a:p>
          <a:p>
            <a:pPr marL="388712" lvl="1" indent="-171450">
              <a:buFont typeface="Arial" panose="020B0604020202020204" pitchFamily="34" charset="0"/>
              <a:buChar char="•"/>
            </a:pPr>
            <a:r>
              <a:rPr lang="en-US" dirty="0"/>
              <a:t>Developers use the XCode, a free IDE provided by Apple</a:t>
            </a:r>
          </a:p>
          <a:p>
            <a:pPr marL="388712" lvl="1" indent="-171450">
              <a:buFont typeface="Arial" panose="020B0604020202020204" pitchFamily="34" charset="0"/>
              <a:buChar char="•"/>
            </a:pPr>
            <a:r>
              <a:rPr lang="en-US" dirty="0"/>
              <a:t>All application registration is done using one of the two Azure AD management portals</a:t>
            </a:r>
          </a:p>
          <a:p>
            <a:pPr marL="388712" lvl="1" indent="-171450">
              <a:buFont typeface="Arial" panose="020B0604020202020204" pitchFamily="34" charset="0"/>
              <a:buChar char="•"/>
            </a:pPr>
            <a:r>
              <a:rPr lang="en-US" dirty="0" err="1"/>
              <a:t>CocoaPods</a:t>
            </a:r>
            <a:r>
              <a:rPr lang="en-US" dirty="0"/>
              <a:t> and Carthage are build &amp; package management tool commonly used in iOS development</a:t>
            </a:r>
          </a:p>
          <a:p>
            <a:pPr marL="388712" lvl="1" indent="-171450">
              <a:buFont typeface="Arial" panose="020B0604020202020204" pitchFamily="34" charset="0"/>
              <a:buChar char="•"/>
            </a:pPr>
            <a:r>
              <a:rPr lang="en-US" dirty="0"/>
              <a:t>Similar to </a:t>
            </a:r>
            <a:r>
              <a:rPr lang="en-US" dirty="0" err="1"/>
              <a:t>MSBuild</a:t>
            </a:r>
            <a:r>
              <a:rPr lang="en-US" dirty="0"/>
              <a:t> + NuGet in a .NET project</a:t>
            </a:r>
          </a:p>
          <a:p>
            <a:pPr marL="171450" lvl="0" indent="-171450">
              <a:buFont typeface="Arial" panose="020B0604020202020204" pitchFamily="34" charset="0"/>
              <a:buChar char="•"/>
            </a:pPr>
            <a:r>
              <a:rPr lang="en-US" dirty="0"/>
              <a:t>When should you consider doing native iOS development?</a:t>
            </a:r>
          </a:p>
          <a:p>
            <a:pPr marL="388712" lvl="1" indent="-171450">
              <a:buFont typeface="Arial" panose="020B0604020202020204" pitchFamily="34" charset="0"/>
              <a:buChar char="•"/>
            </a:pPr>
            <a:r>
              <a:rPr lang="en-US" dirty="0"/>
              <a:t>When you have device specific capabilities</a:t>
            </a:r>
          </a:p>
          <a:p>
            <a:pPr marL="388712" lvl="1" indent="-171450">
              <a:buFont typeface="Arial" panose="020B0604020202020204" pitchFamily="34" charset="0"/>
              <a:buChar char="•"/>
            </a:pPr>
            <a:r>
              <a:rPr lang="en-US" dirty="0"/>
              <a:t>Complex user experience and visualizations</a:t>
            </a:r>
          </a:p>
          <a:p>
            <a:pPr marL="171450" lvl="0" indent="-171450">
              <a:buFont typeface="Arial" panose="020B0604020202020204" pitchFamily="34" charset="0"/>
              <a:buChar char="•"/>
            </a:pPr>
            <a:r>
              <a:rPr lang="en-US" dirty="0"/>
              <a:t>Developers could always use a cross platform option such as Xamarin or Cordova which have their own advantages and disadvantages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6/12/19 9:17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68773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6/12/19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71155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6/12/19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6/12/19 9:14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98864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62587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1" r:id="rId27"/>
    <p:sldLayoutId id="2147484552"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bit.ly/1OMFlqk"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github.com/AzureAD/microsoft-authentication-library-for-objc"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iOS native apps with the Microsoft Graph REST API</a:t>
            </a:r>
          </a:p>
        </p:txBody>
      </p:sp>
      <p:sp>
        <p:nvSpPr>
          <p:cNvPr id="5" name="Text Placeholder 4"/>
          <p:cNvSpPr>
            <a:spLocks noGrp="1"/>
          </p:cNvSpPr>
          <p:nvPr>
            <p:ph type="body" sz="quarter" idx="12"/>
          </p:nvPr>
        </p:nvSpPr>
        <p:spPr/>
        <p:txBody>
          <a:bodyPr/>
          <a:lstStyle/>
          <a:p>
            <a:r>
              <a:rPr lang="en-US" dirty="0"/>
              <a:t>Build native iOS Objective-C app using Microsoft Graph REST API</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Create iOS Native Application</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application using XCode</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pPr algn="ctr"/>
            <a:r>
              <a:rPr lang="en-US" dirty="0"/>
              <a:t>Implement User Interface</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444609"/>
          </a:xfrm>
        </p:spPr>
        <p:txBody>
          <a:bodyPr/>
          <a:lstStyle/>
          <a:p>
            <a:r>
              <a:rPr lang="en-US" dirty="0"/>
              <a:t>Test application prior to implementing authentication &amp; integrating Microsoft Graph</a:t>
            </a:r>
            <a:endParaRPr lang="en-US" dirty="0">
              <a:solidFill>
                <a:schemeClr val="tx1"/>
              </a:solidFill>
              <a:latin typeface="+mn-lt"/>
            </a:endParaRPr>
          </a:p>
        </p:txBody>
      </p:sp>
      <p:pic>
        <p:nvPicPr>
          <p:cNvPr id="7" name="Picture 6">
            <a:extLst>
              <a:ext uri="{FF2B5EF4-FFF2-40B4-BE49-F238E27FC236}">
                <a16:creationId xmlns:a16="http://schemas.microsoft.com/office/drawing/2014/main" id="{C3353BB8-3D27-2F44-9779-629DE2C3C278}"/>
              </a:ext>
            </a:extLst>
          </p:cNvPr>
          <p:cNvPicPr>
            <a:picLocks noChangeAspect="1"/>
          </p:cNvPicPr>
          <p:nvPr/>
        </p:nvPicPr>
        <p:blipFill>
          <a:blip r:embed="rId2"/>
          <a:stretch>
            <a:fillRect/>
          </a:stretch>
        </p:blipFill>
        <p:spPr>
          <a:xfrm>
            <a:off x="456377" y="2040634"/>
            <a:ext cx="3502233" cy="2521608"/>
          </a:xfrm>
          <a:prstGeom prst="rect">
            <a:avLst/>
          </a:prstGeom>
        </p:spPr>
      </p:pic>
      <p:pic>
        <p:nvPicPr>
          <p:cNvPr id="12" name="Picture 11">
            <a:extLst>
              <a:ext uri="{FF2B5EF4-FFF2-40B4-BE49-F238E27FC236}">
                <a16:creationId xmlns:a16="http://schemas.microsoft.com/office/drawing/2014/main" id="{BF842759-A14D-2147-98A1-18C834916127}"/>
              </a:ext>
            </a:extLst>
          </p:cNvPr>
          <p:cNvPicPr>
            <a:picLocks noChangeAspect="1"/>
          </p:cNvPicPr>
          <p:nvPr/>
        </p:nvPicPr>
        <p:blipFill>
          <a:blip r:embed="rId3"/>
          <a:stretch>
            <a:fillRect/>
          </a:stretch>
        </p:blipFill>
        <p:spPr>
          <a:xfrm>
            <a:off x="8970187" y="1895062"/>
            <a:ext cx="2068874" cy="2434970"/>
          </a:xfrm>
          <a:prstGeom prst="rect">
            <a:avLst/>
          </a:prstGeom>
        </p:spPr>
      </p:pic>
      <p:pic>
        <p:nvPicPr>
          <p:cNvPr id="16" name="Picture 15">
            <a:extLst>
              <a:ext uri="{FF2B5EF4-FFF2-40B4-BE49-F238E27FC236}">
                <a16:creationId xmlns:a16="http://schemas.microsoft.com/office/drawing/2014/main" id="{B0C9BB01-BC77-FC4D-96F1-53AE469DF542}"/>
              </a:ext>
            </a:extLst>
          </p:cNvPr>
          <p:cNvPicPr>
            <a:picLocks noChangeAspect="1"/>
          </p:cNvPicPr>
          <p:nvPr/>
        </p:nvPicPr>
        <p:blipFill>
          <a:blip r:embed="rId4"/>
          <a:stretch>
            <a:fillRect/>
          </a:stretch>
        </p:blipFill>
        <p:spPr>
          <a:xfrm>
            <a:off x="4874845" y="1705491"/>
            <a:ext cx="2652228" cy="2939552"/>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API</a:t>
            </a:r>
          </a:p>
          <a:p>
            <a:pPr>
              <a:spcBef>
                <a:spcPts val="1200"/>
              </a:spcBef>
            </a:pPr>
            <a:r>
              <a:rPr lang="en-US" sz="2000" dirty="0"/>
              <a:t>Getting started</a:t>
            </a:r>
          </a:p>
          <a:p>
            <a:pPr>
              <a:spcBef>
                <a:spcPts val="1200"/>
              </a:spcBef>
            </a:pPr>
            <a:r>
              <a:rPr lang="en-US" sz="2000" dirty="0"/>
              <a:t>iOS overview</a:t>
            </a:r>
          </a:p>
          <a:p>
            <a:pPr>
              <a:spcBef>
                <a:spcPts val="1200"/>
              </a:spcBef>
            </a:pPr>
            <a:r>
              <a:rPr lang="en-US" sz="2000" dirty="0"/>
              <a:t>Creating an iOS application for Azure AD &amp; Microsoft Graph</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6760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395">
                      <a:schemeClr val="tx1"/>
                    </a:gs>
                    <a:gs pos="79000">
                      <a:schemeClr val="tx1"/>
                    </a:gs>
                  </a:gsLst>
                  <a:lin ang="5400000" scaled="0"/>
                </a:gradFill>
              </a:rPr>
              <a:t>Azure AD OAuth in Microsoft 365</a:t>
            </a:r>
            <a:endParaRPr lang="en-US" dirty="0"/>
          </a:p>
        </p:txBody>
      </p:sp>
      <p:sp>
        <p:nvSpPr>
          <p:cNvPr id="3" name="Text Placeholder 2"/>
          <p:cNvSpPr>
            <a:spLocks noGrp="1"/>
          </p:cNvSpPr>
          <p:nvPr>
            <p:ph type="body" sz="quarter" idx="10"/>
          </p:nvPr>
        </p:nvSpPr>
        <p:spPr>
          <a:xfrm>
            <a:off x="465138" y="1385984"/>
            <a:ext cx="5883411" cy="4561249"/>
          </a:xfrm>
        </p:spPr>
        <p:txBody>
          <a:bodyPr/>
          <a:lstStyle/>
          <a:p>
            <a:r>
              <a:rPr lang="en-US" sz="2800" dirty="0">
                <a:gradFill>
                  <a:gsLst>
                    <a:gs pos="92515">
                      <a:schemeClr val="tx1"/>
                    </a:gs>
                    <a:gs pos="75000">
                      <a:schemeClr val="tx1"/>
                    </a:gs>
                  </a:gsLst>
                  <a:lin ang="5400000" scaled="0"/>
                </a:gradFill>
              </a:rPr>
              <a:t>Single authentication flow</a:t>
            </a:r>
          </a:p>
          <a:p>
            <a:pPr marL="0" lvl="1"/>
            <a:r>
              <a:rPr lang="en-US" sz="1400" dirty="0">
                <a:gradFill>
                  <a:gsLst>
                    <a:gs pos="92515">
                      <a:schemeClr val="tx1"/>
                    </a:gs>
                    <a:gs pos="75000">
                      <a:schemeClr val="tx1"/>
                    </a:gs>
                  </a:gsLst>
                  <a:lin ang="5400000" scaled="0"/>
                </a:gradFill>
              </a:rPr>
              <a:t>Across all Office 365 services</a:t>
            </a:r>
          </a:p>
          <a:p>
            <a:pPr marL="0" lvl="1"/>
            <a:r>
              <a:rPr lang="en-US" sz="1400" dirty="0">
                <a:gradFill>
                  <a:gsLst>
                    <a:gs pos="92515">
                      <a:schemeClr val="tx1"/>
                    </a:gs>
                    <a:gs pos="75000">
                      <a:schemeClr val="tx1"/>
                    </a:gs>
                  </a:gsLst>
                  <a:lin ang="5400000" scaled="0"/>
                </a:gradFill>
              </a:rPr>
              <a:t>“Native” apps and web sites</a:t>
            </a:r>
          </a:p>
          <a:p>
            <a:pPr marL="0" lvl="1"/>
            <a:r>
              <a:rPr lang="en-US" sz="1400" dirty="0">
                <a:gradFill>
                  <a:gsLst>
                    <a:gs pos="92515">
                      <a:schemeClr val="tx1"/>
                    </a:gs>
                    <a:gs pos="75000">
                      <a:schemeClr val="tx1"/>
                    </a:gs>
                  </a:gsLst>
                  <a:lin ang="5400000" scaled="0"/>
                </a:gradFill>
              </a:rPr>
              <a:t>Admin and end-user consent</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Secure protocol</a:t>
            </a:r>
          </a:p>
          <a:p>
            <a:pPr marL="0" lvl="1"/>
            <a:r>
              <a:rPr lang="en-US" sz="1400" dirty="0">
                <a:gradFill>
                  <a:gsLst>
                    <a:gs pos="92515">
                      <a:schemeClr val="tx1"/>
                    </a:gs>
                    <a:gs pos="75000">
                      <a:schemeClr val="tx1"/>
                    </a:gs>
                  </a:gsLst>
                  <a:lin ang="5400000" scaled="0"/>
                </a:gradFill>
              </a:rPr>
              <a:t>OAuth 2.0 (no capturing user credentials)</a:t>
            </a:r>
          </a:p>
          <a:p>
            <a:pPr marL="0" lvl="1"/>
            <a:r>
              <a:rPr lang="en-US" sz="1400" dirty="0">
                <a:gradFill>
                  <a:gsLst>
                    <a:gs pos="92515">
                      <a:schemeClr val="tx1"/>
                    </a:gs>
                    <a:gs pos="75000">
                      <a:schemeClr val="tx1"/>
                    </a:gs>
                  </a:gsLst>
                  <a:lin ang="5400000" scaled="0"/>
                </a:gradFill>
              </a:rPr>
              <a:t>Fine-grained access scopes</a:t>
            </a:r>
          </a:p>
          <a:p>
            <a:pPr marL="0" lvl="1"/>
            <a:r>
              <a:rPr lang="en-US" sz="1400" dirty="0">
                <a:gradFill>
                  <a:gsLst>
                    <a:gs pos="92515">
                      <a:schemeClr val="tx1"/>
                    </a:gs>
                    <a:gs pos="75000">
                      <a:schemeClr val="tx1"/>
                    </a:gs>
                  </a:gsLst>
                  <a:lin ang="5400000" scaled="0"/>
                </a:gradFill>
              </a:rPr>
              <a:t>Supports MFA and federated user sign-in</a:t>
            </a:r>
          </a:p>
          <a:p>
            <a:pPr marL="0" lvl="1"/>
            <a:r>
              <a:rPr lang="en-US" sz="1400" dirty="0">
                <a:gradFill>
                  <a:gsLst>
                    <a:gs pos="92515">
                      <a:schemeClr val="tx1"/>
                    </a:gs>
                    <a:gs pos="75000">
                      <a:schemeClr val="tx1"/>
                    </a:gs>
                  </a:gsLst>
                  <a:lin ang="5400000" scaled="0"/>
                </a:gradFill>
              </a:rPr>
              <a:t>Long-term access through refresh tokens</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a:r>
              <a:rPr lang="en-US" sz="1400" dirty="0">
                <a:gradFill>
                  <a:gsLst>
                    <a:gs pos="92515">
                      <a:schemeClr val="tx1"/>
                    </a:gs>
                    <a:gs pos="75000">
                      <a:schemeClr val="tx1"/>
                    </a:gs>
                  </a:gsLst>
                  <a:lin ang="5400000" scaled="0"/>
                </a:gradFill>
              </a:rPr>
              <a:t>Inherently multi-tenant</a:t>
            </a:r>
          </a:p>
          <a:p>
            <a:pPr marL="0" lvl="1"/>
            <a:r>
              <a:rPr lang="en-US" sz="1400" dirty="0">
                <a:gradFill>
                  <a:gsLst>
                    <a:gs pos="92515">
                      <a:schemeClr val="tx1"/>
                    </a:gs>
                    <a:gs pos="75000">
                      <a:schemeClr val="tx1"/>
                    </a:gs>
                  </a:gsLst>
                  <a:lin ang="5400000" scaled="0"/>
                </a:gradFill>
              </a:rPr>
              <a:t>No client/app secret (think about distribution)</a:t>
            </a:r>
          </a:p>
          <a:p>
            <a:pPr marL="0" lvl="1"/>
            <a:r>
              <a:rPr lang="en-US" sz="1400" dirty="0">
                <a:gradFill>
                  <a:gsLst>
                    <a:gs pos="92515">
                      <a:schemeClr val="tx1"/>
                    </a:gs>
                    <a:gs pos="75000">
                      <a:schemeClr val="tx1"/>
                    </a:gs>
                  </a:gsLst>
                  <a:lin ang="5400000" scaled="0"/>
                </a:gradFill>
              </a:rPr>
              <a:t>Leverage a web authentication window/broker</a:t>
            </a:r>
          </a:p>
        </p:txBody>
      </p:sp>
      <p:pic>
        <p:nvPicPr>
          <p:cNvPr id="4" name="Picture 3">
            <a:extLst>
              <a:ext uri="{FF2B5EF4-FFF2-40B4-BE49-F238E27FC236}">
                <a16:creationId xmlns:a16="http://schemas.microsoft.com/office/drawing/2014/main" id="{C95F2B5B-072D-4FBB-BC29-3BEC6884E4C6}"/>
              </a:ext>
            </a:extLst>
          </p:cNvPr>
          <p:cNvPicPr>
            <a:picLocks noChangeAspect="1"/>
          </p:cNvPicPr>
          <p:nvPr/>
        </p:nvPicPr>
        <p:blipFill>
          <a:blip r:embed="rId3"/>
          <a:stretch>
            <a:fillRect/>
          </a:stretch>
        </p:blipFill>
        <p:spPr>
          <a:xfrm>
            <a:off x="6520354" y="290736"/>
            <a:ext cx="4762500" cy="6238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3240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a:xfrm>
            <a:off x="465138" y="1919804"/>
            <a:ext cx="11533187" cy="3582519"/>
          </a:xfrm>
        </p:spPr>
        <p:txBody>
          <a:bodyPr/>
          <a:lstStyle/>
          <a:p>
            <a:pPr lvl="1"/>
            <a:r>
              <a:rPr lang="en-US" sz="2400" dirty="0"/>
              <a:t>Sign users in using OpenID Connect</a:t>
            </a:r>
          </a:p>
          <a:p>
            <a:pPr lvl="1"/>
            <a:endParaRPr lang="en-US" sz="2400" dirty="0"/>
          </a:p>
          <a:p>
            <a:pPr lvl="1"/>
            <a:r>
              <a:rPr lang="en-US" sz="2400" dirty="0"/>
              <a:t>Azure AD and Office 365 services</a:t>
            </a:r>
          </a:p>
          <a:p>
            <a:pPr lvl="1"/>
            <a:endParaRPr lang="en-US" sz="2400" dirty="0"/>
          </a:p>
          <a:p>
            <a:pPr lvl="1"/>
            <a:r>
              <a:rPr lang="en-US" sz="2400" dirty="0"/>
              <a:t>Supports MFA and federated user sign-in</a:t>
            </a:r>
          </a:p>
          <a:p>
            <a:pPr lvl="1"/>
            <a:endParaRPr lang="en-US" sz="2400" dirty="0"/>
          </a:p>
          <a:p>
            <a:pPr lvl="1"/>
            <a:r>
              <a:rPr lang="en-US" sz="2400" dirty="0"/>
              <a:t>Device apps, web sites, SPAs, and service apps</a:t>
            </a:r>
          </a:p>
          <a:p>
            <a:pPr lvl="1"/>
            <a:endParaRPr lang="en-US" sz="2400" dirty="0"/>
          </a:p>
          <a:p>
            <a:pPr lvl="1"/>
            <a:r>
              <a:rPr lang="en-US" sz="2400"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F176-1129-334E-A62E-F5331AFF4005}"/>
              </a:ext>
            </a:extLst>
          </p:cNvPr>
          <p:cNvSpPr>
            <a:spLocks noGrp="1"/>
          </p:cNvSpPr>
          <p:nvPr>
            <p:ph type="title"/>
          </p:nvPr>
        </p:nvSpPr>
        <p:spPr/>
        <p:txBody>
          <a:bodyPr/>
          <a:lstStyle/>
          <a:p>
            <a:r>
              <a:rPr lang="en-US" dirty="0"/>
              <a:t>iOS Development Overview</a:t>
            </a:r>
          </a:p>
        </p:txBody>
      </p:sp>
      <p:sp>
        <p:nvSpPr>
          <p:cNvPr id="3" name="Text Placeholder 2">
            <a:extLst>
              <a:ext uri="{FF2B5EF4-FFF2-40B4-BE49-F238E27FC236}">
                <a16:creationId xmlns:a16="http://schemas.microsoft.com/office/drawing/2014/main" id="{E6819E3F-93D9-414A-8EED-45E85A8E239E}"/>
              </a:ext>
            </a:extLst>
          </p:cNvPr>
          <p:cNvSpPr>
            <a:spLocks noGrp="1"/>
          </p:cNvSpPr>
          <p:nvPr>
            <p:ph type="body" sz="quarter" idx="10"/>
          </p:nvPr>
        </p:nvSpPr>
        <p:spPr>
          <a:xfrm>
            <a:off x="465138" y="1510748"/>
            <a:ext cx="11533187" cy="5275611"/>
          </a:xfrm>
        </p:spPr>
        <p:txBody>
          <a:bodyPr/>
          <a:lstStyle/>
          <a:p>
            <a:r>
              <a:rPr lang="en-US" sz="1600" dirty="0"/>
              <a:t>About</a:t>
            </a:r>
          </a:p>
          <a:p>
            <a:pPr marL="342900" indent="-342900">
              <a:buFont typeface="Arial" panose="020B0604020202020204" pitchFamily="34" charset="0"/>
              <a:buChar char="•"/>
            </a:pPr>
            <a:r>
              <a:rPr lang="en-US" sz="1600" dirty="0"/>
              <a:t>Open source Microsoft Graph SDK for iOS by Microsoft Open Tech (10/2014)</a:t>
            </a:r>
          </a:p>
          <a:p>
            <a:pPr marL="342900" indent="-342900">
              <a:buFont typeface="Arial" panose="020B0604020202020204" pitchFamily="34" charset="0"/>
              <a:buChar char="•"/>
            </a:pPr>
            <a:r>
              <a:rPr lang="en-US" sz="1600" dirty="0"/>
              <a:t>Available on GitHub (</a:t>
            </a:r>
            <a:r>
              <a:rPr lang="en-US" sz="1600" dirty="0">
                <a:hlinkClick r:id="rId3"/>
              </a:rPr>
              <a:t>http://bit.ly/1OMFlqk</a:t>
            </a:r>
            <a:r>
              <a:rPr lang="en-US" sz="1600" dirty="0"/>
              <a:t>) </a:t>
            </a:r>
          </a:p>
          <a:p>
            <a:pPr marL="342900" indent="-342900">
              <a:buFont typeface="Arial" panose="020B0604020202020204" pitchFamily="34" charset="0"/>
              <a:buChar char="•"/>
            </a:pPr>
            <a:r>
              <a:rPr lang="en-US" sz="1600" dirty="0"/>
              <a:t>Request ADAL for iOS</a:t>
            </a:r>
          </a:p>
          <a:p>
            <a:pPr marL="342900" indent="-342900">
              <a:buFont typeface="Arial" panose="020B0604020202020204" pitchFamily="34" charset="0"/>
              <a:buChar char="•"/>
            </a:pPr>
            <a:r>
              <a:rPr lang="en-US" sz="1600"/>
              <a:t>MSAL </a:t>
            </a:r>
            <a:r>
              <a:rPr lang="en-US" sz="1600" dirty="0"/>
              <a:t>for iOS (</a:t>
            </a:r>
            <a:r>
              <a:rPr lang="en-US" sz="1600" dirty="0">
                <a:hlinkClick r:id="rId4"/>
              </a:rPr>
              <a:t>https://github.com/AzureAD/microsoft-authentication-library-for-objc</a:t>
            </a:r>
            <a:r>
              <a:rPr lang="en-US" sz="1600" dirty="0"/>
              <a:t>)</a:t>
            </a:r>
          </a:p>
          <a:p>
            <a:endParaRPr lang="en-US" sz="1600" dirty="0"/>
          </a:p>
          <a:p>
            <a:r>
              <a:rPr lang="en-US" sz="1600" dirty="0"/>
              <a:t>Development</a:t>
            </a:r>
          </a:p>
          <a:p>
            <a:pPr marL="342900" indent="-342900">
              <a:buFont typeface="Arial" panose="020B0604020202020204" pitchFamily="34" charset="0"/>
              <a:buChar char="•"/>
            </a:pPr>
            <a:r>
              <a:rPr lang="en-US" sz="1600" dirty="0"/>
              <a:t>IDE: XCode</a:t>
            </a:r>
          </a:p>
          <a:p>
            <a:pPr marL="342900" indent="-342900">
              <a:buFont typeface="Arial" panose="020B0604020202020204" pitchFamily="34" charset="0"/>
              <a:buChar char="•"/>
            </a:pPr>
            <a:r>
              <a:rPr lang="en-US" sz="1600" dirty="0"/>
              <a:t>App registration: Azure Management Portal / App Registration Portal</a:t>
            </a:r>
          </a:p>
          <a:p>
            <a:pPr marL="342900" indent="-342900">
              <a:buFont typeface="Arial" panose="020B0604020202020204" pitchFamily="34" charset="0"/>
              <a:buChar char="•"/>
            </a:pPr>
            <a:r>
              <a:rPr lang="en-US" sz="1600" dirty="0"/>
              <a:t>SDK integration: </a:t>
            </a:r>
            <a:r>
              <a:rPr lang="en-US" sz="1600" dirty="0" err="1"/>
              <a:t>CocoaPods</a:t>
            </a:r>
            <a:r>
              <a:rPr lang="en-US" sz="1600" dirty="0"/>
              <a:t> and/or Carthage for build &amp; package management</a:t>
            </a:r>
          </a:p>
          <a:p>
            <a:endParaRPr lang="en-US" sz="1600" dirty="0"/>
          </a:p>
          <a:p>
            <a:r>
              <a:rPr lang="en-US" sz="1600" dirty="0"/>
              <a:t>When to use</a:t>
            </a:r>
          </a:p>
          <a:p>
            <a:pPr marL="342900" indent="-342900">
              <a:buFont typeface="Arial" panose="020B0604020202020204" pitchFamily="34" charset="0"/>
              <a:buChar char="•"/>
            </a:pPr>
            <a:r>
              <a:rPr lang="en-US" sz="1600" dirty="0"/>
              <a:t>Target device footprint is exclusively iOS</a:t>
            </a:r>
          </a:p>
          <a:p>
            <a:pPr marL="342900" indent="-342900">
              <a:buFont typeface="Arial" panose="020B0604020202020204" pitchFamily="34" charset="0"/>
              <a:buChar char="•"/>
            </a:pPr>
            <a:r>
              <a:rPr lang="en-US" sz="1600" dirty="0"/>
              <a:t>Application needs unique device-specific capabilities</a:t>
            </a:r>
          </a:p>
          <a:p>
            <a:pPr marL="342900" indent="-342900">
              <a:buFont typeface="Arial" panose="020B0604020202020204" pitchFamily="34" charset="0"/>
              <a:buChar char="•"/>
            </a:pPr>
            <a:r>
              <a:rPr lang="en-US" sz="1600" dirty="0"/>
              <a:t>Complex/Advanced user experience or visualizations</a:t>
            </a:r>
          </a:p>
        </p:txBody>
      </p:sp>
    </p:spTree>
    <p:extLst>
      <p:ext uri="{BB962C8B-B14F-4D97-AF65-F5344CB8AC3E}">
        <p14:creationId xmlns:p14="http://schemas.microsoft.com/office/powerpoint/2010/main" val="9210653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Creating an iOS native </a:t>
            </a:r>
            <a:br>
              <a:rPr lang="en-US" dirty="0"/>
            </a:br>
            <a:r>
              <a:rPr lang="en-US" dirty="0"/>
              <a:t>Objective-C application</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6155BB-D1F4-5548-8D9B-5C9E01E9F88B}"/>
              </a:ext>
            </a:extLst>
          </p:cNvPr>
          <p:cNvSpPr>
            <a:spLocks noGrp="1"/>
          </p:cNvSpPr>
          <p:nvPr>
            <p:ph type="title"/>
          </p:nvPr>
        </p:nvSpPr>
        <p:spPr/>
        <p:txBody>
          <a:bodyPr/>
          <a:lstStyle/>
          <a:p>
            <a:r>
              <a:rPr lang="en-US" dirty="0"/>
              <a:t>Process of Creating an iOS native application</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3377591"/>
          </a:xfrm>
        </p:spPr>
        <p:txBody>
          <a:bodyPr/>
          <a:lstStyle/>
          <a:p>
            <a:r>
              <a:rPr lang="en-US" sz="2800" dirty="0"/>
              <a:t>Create the application using XCode</a:t>
            </a:r>
          </a:p>
          <a:p>
            <a:endParaRPr lang="en-US" sz="2800" dirty="0"/>
          </a:p>
          <a:p>
            <a:r>
              <a:rPr lang="en-US" sz="2800" dirty="0"/>
              <a:t>Implement the user experience</a:t>
            </a:r>
          </a:p>
          <a:p>
            <a:endParaRPr lang="en-US" sz="2800" dirty="0"/>
          </a:p>
          <a:p>
            <a:r>
              <a:rPr lang="en-US" sz="2800" dirty="0"/>
              <a:t>Extend the app to support authentication and token acquisition from Azure AD</a:t>
            </a:r>
          </a:p>
          <a:p>
            <a:endParaRPr lang="en-US" sz="2800" dirty="0"/>
          </a:p>
          <a:p>
            <a:r>
              <a:rPr lang="en-US" sz="2800" dirty="0"/>
              <a:t>Integrate the Microsoft Graph iOS SDK / REST API</a:t>
            </a:r>
          </a:p>
          <a:p>
            <a:endParaRPr lang="en-US" sz="2800" dirty="0"/>
          </a:p>
        </p:txBody>
      </p:sp>
    </p:spTree>
    <p:extLst>
      <p:ext uri="{BB962C8B-B14F-4D97-AF65-F5344CB8AC3E}">
        <p14:creationId xmlns:p14="http://schemas.microsoft.com/office/powerpoint/2010/main" val="183473216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2.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730CE95E-7DF1-411C-95E2-1628D6621628}">
  <ds:schemaRefs>
    <ds:schemaRef ds:uri="http://schemas.microsoft.com/edu/athena"/>
  </ds:schemaRefs>
</ds:datastoreItem>
</file>

<file path=customXml/itemProps2.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1155</Words>
  <Application>Microsoft Macintosh PowerPoint</Application>
  <PresentationFormat>Custom</PresentationFormat>
  <Paragraphs>166</Paragraphs>
  <Slides>13</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Segoe UI</vt:lpstr>
      <vt:lpstr>Segoe UI Black</vt:lpstr>
      <vt:lpstr>Segoe UI Light</vt:lpstr>
      <vt:lpstr>Segoe UI Semibold</vt:lpstr>
      <vt:lpstr>Segoe UI Semilight</vt:lpstr>
      <vt:lpstr>Wingdings</vt:lpstr>
      <vt:lpstr>Office 365 PPT Template - 2017</vt:lpstr>
      <vt:lpstr>Build iOS native apps with the Microsoft Graph REST API</vt:lpstr>
      <vt:lpstr>Building Microsoft  Graph applications</vt:lpstr>
      <vt:lpstr>Microsoft 365 Platform</vt:lpstr>
      <vt:lpstr>Microsoft Graph Gateway to your data in the Microsoft-cloud  </vt:lpstr>
      <vt:lpstr>Azure AD OAuth in Microsoft 365</vt:lpstr>
      <vt:lpstr>Single authentication flow for Office 365</vt:lpstr>
      <vt:lpstr>iOS Development Overview</vt:lpstr>
      <vt:lpstr>Creating an iOS native  Objective-C application</vt:lpstr>
      <vt:lpstr>Process of Creating an iOS native application</vt:lpstr>
      <vt:lpstr>Create iOS Native Application</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2019-06-12T13:20:22Z</dcterms:modified>
</cp:coreProperties>
</file>